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387" r:id="rId2"/>
    <p:sldId id="1366" r:id="rId3"/>
    <p:sldId id="1362" r:id="rId4"/>
    <p:sldId id="1363" r:id="rId5"/>
    <p:sldId id="1364" r:id="rId6"/>
    <p:sldId id="1365" r:id="rId7"/>
    <p:sldId id="1368" r:id="rId8"/>
    <p:sldId id="1369" r:id="rId9"/>
    <p:sldId id="1370" r:id="rId10"/>
    <p:sldId id="1373" r:id="rId11"/>
    <p:sldId id="13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97"/>
    <p:restoredTop sz="94719"/>
  </p:normalViewPr>
  <p:slideViewPr>
    <p:cSldViewPr snapToGrid="0" snapToObjects="1">
      <p:cViewPr>
        <p:scale>
          <a:sx n="77" d="100"/>
          <a:sy n="77" d="100"/>
        </p:scale>
        <p:origin x="1061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BB360-17FF-1E46-BBE6-57C719064A34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2C46A-8853-9546-A0DF-C6750022B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77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2C46A-8853-9546-A0DF-C6750022B7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59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6F377-1562-B647-9AE2-43C027E8F2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5F7E03-0DA9-7F4A-990F-ED5C3EDBFD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5E48E-DE32-A64A-9921-4F2DC5A41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9A6-38AE-9E4A-A178-668D46D07E7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2361E-D549-B446-A73C-E4F6F1A35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3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4E75E-A0E3-5044-AEE2-D0EB6D0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9ABB8A-F593-A142-87C4-2BE4D1DCE9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3584A-92B6-9748-B0E0-805FCBC5D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9A6-38AE-9E4A-A178-668D46D07E7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BC30C-A10D-624D-938F-186C5F592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67BD8-6BEC-F44B-90C0-E34E6D016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33A822-19B1-9B49-A5C2-793170B1F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57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7A696D-2FF8-F643-A0BC-A2828A375B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35A5D5-F1C9-784F-96C2-6D8036E12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64F49-BDA5-9942-90F6-6E13D6C7D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9A6-38AE-9E4A-A178-668D46D07E7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516CD-AED2-EB4C-A89C-E54473131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190D9-5250-8F4D-B299-53076601C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33A822-19B1-9B49-A5C2-793170B1F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5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9539-C45D-EA4F-A8B9-689E1F027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81037"/>
            <a:ext cx="9355015" cy="675324"/>
          </a:xfrm>
        </p:spPr>
        <p:txBody>
          <a:bodyPr>
            <a:normAutofit/>
          </a:bodyPr>
          <a:lstStyle>
            <a:lvl1pPr>
              <a:defRPr lang="en-US" sz="220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60B1B-C8A7-904E-953B-4F5A375F2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417" y="1741535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428065-3F3F-3A47-9A56-3192F6FC7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9A6-38AE-9E4A-A178-668D46D07E7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72AD8F-BE8A-D443-8158-E6419944D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DBDC8-D963-7C49-B6F3-E32979B97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33A822-19B1-9B49-A5C2-793170B1FD76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2A343C96-0B13-41D6-948D-2222A3C85E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77418" y="5567796"/>
            <a:ext cx="1222231" cy="1222231"/>
          </a:xfrm>
          <a:prstGeom prst="rect">
            <a:avLst/>
          </a:prstGeom>
        </p:spPr>
      </p:pic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7F02D4A8-6761-42EA-9533-918EB528F24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130248" y="5543262"/>
            <a:ext cx="779940" cy="1267402"/>
          </a:xfrm>
          <a:prstGeom prst="rect">
            <a:avLst/>
          </a:prstGeom>
        </p:spPr>
      </p:pic>
      <p:pic>
        <p:nvPicPr>
          <p:cNvPr id="15" name="Picture 14" descr="Logo&#10;&#10;Description automatically generated with low confidence">
            <a:extLst>
              <a:ext uri="{FF2B5EF4-FFF2-40B4-BE49-F238E27FC236}">
                <a16:creationId xmlns:a16="http://schemas.microsoft.com/office/drawing/2014/main" id="{19833567-E15E-4954-A058-942BD60863B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610600" y="-1848472"/>
            <a:ext cx="5059017" cy="505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977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D7E6B-26B1-ED42-8A8D-2989A22BA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D9BE6C-E05C-484E-A3D8-B8484A6BB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3DF75-E6E7-6146-92EA-2FC6D21A3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9A6-38AE-9E4A-A178-668D46D07E7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A1AAE-13E6-674E-BB12-2DCABB71B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E7084-A0A4-E14B-8D2B-702D715E1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33A822-19B1-9B49-A5C2-793170B1FD7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&#10;&#10;Description automatically generated with low confidence">
            <a:extLst>
              <a:ext uri="{FF2B5EF4-FFF2-40B4-BE49-F238E27FC236}">
                <a16:creationId xmlns:a16="http://schemas.microsoft.com/office/drawing/2014/main" id="{8BD5C1EE-09EF-4586-A761-8006477F03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10600" y="-1660583"/>
            <a:ext cx="5059017" cy="505901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3603E40-6739-457C-A57B-B3CF11EB5D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77418" y="5567796"/>
            <a:ext cx="1222231" cy="1222231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D38AE21C-0B9D-4CB4-9DF8-E0408D679F7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130248" y="5543262"/>
            <a:ext cx="779940" cy="126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4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F53BD-DFFF-8441-9659-6AE5597BC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82353"/>
            <a:ext cx="5010912" cy="635719"/>
          </a:xfrm>
        </p:spPr>
        <p:txBody>
          <a:bodyPr>
            <a:normAutofit/>
          </a:bodyPr>
          <a:lstStyle>
            <a:lvl1pPr>
              <a:defRPr lang="en-US" sz="2200" kern="1200" dirty="0">
                <a:solidFill>
                  <a:srgbClr val="FBB5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964D3-9D79-AA44-9A21-FC995D9986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1558A0-4129-F542-9D96-58802F9DA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A4ABE-16DB-4C48-9077-0DFFC3152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9A6-38AE-9E4A-A178-668D46D07E7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8B07F3-FE1F-7D4E-A7D9-FEDA5F174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D01092-FBE7-6F48-B873-1929187F4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33A822-19B1-9B49-A5C2-793170B1FD76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_x005f_x0020_1" descr="image001">
            <a:extLst>
              <a:ext uri="{FF2B5EF4-FFF2-40B4-BE49-F238E27FC236}">
                <a16:creationId xmlns:a16="http://schemas.microsoft.com/office/drawing/2014/main" id="{31EC4698-92AC-3F41-8B06-1269D78F1DE6}"/>
              </a:ext>
            </a:extLst>
          </p:cNvPr>
          <p:cNvPicPr preferRelativeResize="0">
            <a:picLocks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110" b="12076"/>
          <a:stretch/>
        </p:blipFill>
        <p:spPr bwMode="auto">
          <a:xfrm>
            <a:off x="0" y="1373125"/>
            <a:ext cx="12161520" cy="64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Logo&#10;&#10;Description automatically generated with low confidence">
            <a:extLst>
              <a:ext uri="{FF2B5EF4-FFF2-40B4-BE49-F238E27FC236}">
                <a16:creationId xmlns:a16="http://schemas.microsoft.com/office/drawing/2014/main" id="{5FCCA331-7074-4A02-9928-E5E05C19F52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10600" y="-1660583"/>
            <a:ext cx="5059017" cy="505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693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8BE26-FA05-0A40-B4DD-30F3B121D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ACBC2-0DA6-D044-85BA-E512480E7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CDD3E2-2F18-4F4C-A104-51C61C961E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BCF98B-1039-2046-8E35-9863697A5C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B1AD56-2DBE-7642-BE54-B852C61501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998D84-421E-9743-8EA7-E596D1B3D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9A6-38AE-9E4A-A178-668D46D07E7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3B9448-2E64-3147-A791-25FAE71C0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A85414-74CE-0242-9319-1C35DF6B6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33A822-19B1-9B49-A5C2-793170B1F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3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A4449-C1DB-6043-B6BF-09E0569FD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7D5DFD-4507-8A4B-9BBC-B21D16E09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9A6-38AE-9E4A-A178-668D46D07E7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68284E-F175-9440-BF9B-42FFF8B47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B8AAF0-472B-1147-B960-F3E26B142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33A822-19B1-9B49-A5C2-793170B1F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925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368B4F-F403-134D-9179-751994E42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9A6-38AE-9E4A-A178-668D46D07E7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8C6D4E-0B17-6E4C-8501-7F1AD87FB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5BB4A6-285C-074F-9E02-9586B38B2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33A822-19B1-9B49-A5C2-793170B1F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95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90701-85C7-6345-B2D5-B0570C982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5B758-2373-6641-A610-B4112F3B2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EC0D5C-D320-5841-BE86-5FD80758A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011BA-A754-B64F-8FB9-A6645EFBA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9A6-38AE-9E4A-A178-668D46D07E7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829B91-2A08-684F-855F-E6E17C715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4417DA-EF80-994E-9953-0FB326701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33A822-19B1-9B49-A5C2-793170B1F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68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231ED-915A-4145-9D81-B041F4E02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BC6D4-327C-B04F-B096-A9B6BA24C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31D7D8-878D-D546-AC63-661533685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698756-CF15-B04B-A9F4-5019EB7BF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9A6-38AE-9E4A-A178-668D46D07E7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F9387E-896D-D84F-95CB-D4985D68D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985537-7446-E14C-9129-B1AA707A1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33A822-19B1-9B49-A5C2-793170B1F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02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4C3DFE-6AB5-C341-9A49-AF4FA2AAE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999E27-5E0B-334D-96B1-435E4607E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8559C-A6DC-EB44-BCFB-9F69EE051C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AA9A6-38AE-9E4A-A178-668D46D07E71}" type="datetimeFigureOut">
              <a:rPr lang="en-US" smtClean="0"/>
              <a:t>3/2/2022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7EFB18E-49D1-5442-9D34-3C31DB1F2083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2201394" cy="12508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5712AD-7EC0-4118-906C-58194829ED40}"/>
              </a:ext>
            </a:extLst>
          </p:cNvPr>
          <p:cNvCxnSpPr>
            <a:cxnSpLocks/>
          </p:cNvCxnSpPr>
          <p:nvPr userDrawn="1"/>
        </p:nvCxnSpPr>
        <p:spPr>
          <a:xfrm>
            <a:off x="9394" y="1250828"/>
            <a:ext cx="12192000" cy="0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3792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903" y="3399769"/>
            <a:ext cx="10640754" cy="775845"/>
          </a:xfrm>
        </p:spPr>
        <p:txBody>
          <a:bodyPr anchor="b"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Arial"/>
                <a:cs typeface="Arial"/>
              </a:rPr>
              <a:t>WISER PI Presentation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AB0595A5-ED9F-0F47-A1EC-D1EDC93958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121" y="4171528"/>
            <a:ext cx="9163757" cy="269062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 PI:</a:t>
            </a:r>
          </a:p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PI: 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26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5FC79583-2DFA-A34D-924B-55DD4C32C8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t="30475" b="29293"/>
          <a:stretch/>
        </p:blipFill>
        <p:spPr bwMode="auto">
          <a:xfrm>
            <a:off x="2540012" y="320231"/>
            <a:ext cx="7050523" cy="2836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1" name="Group 80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ACD713D-8510-4C4E-8153-D654473BBE0C}"/>
              </a:ext>
            </a:extLst>
          </p:cNvPr>
          <p:cNvSpPr txBox="1"/>
          <p:nvPr/>
        </p:nvSpPr>
        <p:spPr>
          <a:xfrm>
            <a:off x="4824413" y="1688067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6036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F3A56-F4F9-1248-963E-421B74F78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58279"/>
            <a:ext cx="9355015" cy="675324"/>
          </a:xfrm>
        </p:spPr>
        <p:txBody>
          <a:bodyPr>
            <a:normAutofit/>
          </a:bodyPr>
          <a:lstStyle/>
          <a:p>
            <a:r>
              <a:rPr lang="en-US" sz="2400"/>
              <a:t>Research Impact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B4EF221-9588-4941-A0D1-74ACBAF73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091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D46C6-03B6-6049-B1E6-8B0807CCA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7238"/>
            <a:ext cx="9355015" cy="675324"/>
          </a:xfrm>
        </p:spPr>
        <p:txBody>
          <a:bodyPr>
            <a:normAutofit/>
          </a:bodyPr>
          <a:lstStyle/>
          <a:p>
            <a:r>
              <a:rPr lang="en-US" sz="2400" dirty="0"/>
              <a:t>Project Duration &amp;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50BC6-D222-6B4E-A0AB-D8485D1BB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54872"/>
            <a:ext cx="10515600" cy="4413477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Project Duration &amp; Milestones: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Y1: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Y2: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Project Budget per Year: 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A79CA7F0-8693-0B45-8FF5-03AE53BBA7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416821"/>
              </p:ext>
            </p:extLst>
          </p:nvPr>
        </p:nvGraphicFramePr>
        <p:xfrm>
          <a:off x="2306098" y="4861368"/>
          <a:ext cx="4041539" cy="131762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4041539">
                  <a:extLst>
                    <a:ext uri="{9D8B030D-6E8A-4147-A177-3AD203B41FA5}">
                      <a16:colId xmlns:a16="http://schemas.microsoft.com/office/drawing/2014/main" val="3586431398"/>
                    </a:ext>
                  </a:extLst>
                </a:gridCol>
              </a:tblGrid>
              <a:tr h="454083">
                <a:tc>
                  <a:txBody>
                    <a:bodyPr/>
                    <a:lstStyle/>
                    <a:p>
                      <a:pPr marL="685800" marR="0" lvl="1" indent="-2286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$50,000 for one Lead PI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825402"/>
                  </a:ext>
                </a:extLst>
              </a:tr>
              <a:tr h="861512">
                <a:tc>
                  <a:txBody>
                    <a:bodyPr/>
                    <a:lstStyle/>
                    <a:p>
                      <a:pPr marL="685800" marR="0" lvl="1" indent="-2286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$75,00 for 2 Lead PIs from same or different Institution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064104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3CE3DA2-A426-5746-8294-EBCA18D50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350254"/>
              </p:ext>
            </p:extLst>
          </p:nvPr>
        </p:nvGraphicFramePr>
        <p:xfrm>
          <a:off x="1541721" y="4861368"/>
          <a:ext cx="764377" cy="1318561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764377">
                  <a:extLst>
                    <a:ext uri="{9D8B030D-6E8A-4147-A177-3AD203B41FA5}">
                      <a16:colId xmlns:a16="http://schemas.microsoft.com/office/drawing/2014/main" val="1701925700"/>
                    </a:ext>
                  </a:extLst>
                </a:gridCol>
              </a:tblGrid>
              <a:tr h="515194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954100"/>
                  </a:ext>
                </a:extLst>
              </a:tr>
              <a:tr h="80040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821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441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2FA07-75A9-7343-A8F8-0CD021F99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97191"/>
            <a:ext cx="9355015" cy="675324"/>
          </a:xfrm>
        </p:spPr>
        <p:txBody>
          <a:bodyPr>
            <a:normAutofit/>
          </a:bodyPr>
          <a:lstStyle/>
          <a:p>
            <a:r>
              <a:rPr lang="en-US" sz="2400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3713E-4B38-444D-9A0D-0CD9DA1AE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92284"/>
            <a:ext cx="10515600" cy="4351338"/>
          </a:xfrm>
        </p:spPr>
        <p:txBody>
          <a:bodyPr/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Industrial Relevance &amp; Need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Project Goals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Research Approach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Deliverables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Research Impact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Project Duration &amp; Budget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FE566B-1530-D345-972C-99E1776D4CD9}"/>
              </a:ext>
            </a:extLst>
          </p:cNvPr>
          <p:cNvSpPr/>
          <p:nvPr/>
        </p:nvSpPr>
        <p:spPr>
          <a:xfrm>
            <a:off x="7415868" y="1694577"/>
            <a:ext cx="3619850" cy="1585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would like to keep the presentations consistent. Please use the following sample for the agenda along with the 8 different Areas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93C0D8-5B32-5C4A-9110-FCEB75197DED}"/>
              </a:ext>
            </a:extLst>
          </p:cNvPr>
          <p:cNvSpPr/>
          <p:nvPr/>
        </p:nvSpPr>
        <p:spPr>
          <a:xfrm>
            <a:off x="7894040" y="3877360"/>
            <a:ext cx="2541864" cy="1286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On Each Slide: </a:t>
            </a:r>
          </a:p>
          <a:p>
            <a:pPr algn="ctr"/>
            <a:r>
              <a:rPr lang="en-US" dirty="0"/>
              <a:t>Arial 24 for Title</a:t>
            </a:r>
          </a:p>
          <a:p>
            <a:pPr algn="ctr"/>
            <a:r>
              <a:rPr lang="en-US" dirty="0"/>
              <a:t>Arial 18 for Body Content</a:t>
            </a:r>
          </a:p>
        </p:txBody>
      </p:sp>
    </p:spTree>
    <p:extLst>
      <p:ext uri="{BB962C8B-B14F-4D97-AF65-F5344CB8AC3E}">
        <p14:creationId xmlns:p14="http://schemas.microsoft.com/office/powerpoint/2010/main" val="313891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D6E45-906B-8F42-9DD9-9ECC1AA0A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38506"/>
            <a:ext cx="9355015" cy="675324"/>
          </a:xfrm>
        </p:spPr>
        <p:txBody>
          <a:bodyPr>
            <a:normAutofit/>
          </a:bodyPr>
          <a:lstStyle/>
          <a:p>
            <a:r>
              <a:rPr lang="en-US" sz="2400" dirty="0"/>
              <a:t>Industrial Relevance &amp; Need</a:t>
            </a:r>
          </a:p>
        </p:txBody>
      </p:sp>
    </p:spTree>
    <p:extLst>
      <p:ext uri="{BB962C8B-B14F-4D97-AF65-F5344CB8AC3E}">
        <p14:creationId xmlns:p14="http://schemas.microsoft.com/office/powerpoint/2010/main" val="1368738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32B16-690C-1B49-ACE4-202B1F939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/>
              <a:t>Project Goals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D472268-3F8D-BC46-98D9-4616F6C57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92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67DC3-4A8A-F545-BAF8-2F921450B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/>
              <a:t>Objectives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E3F1A0-1DEB-A544-ADA9-B90F07760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89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3DB1B-D64E-EF48-8516-AD8AEA426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38507"/>
            <a:ext cx="9355015" cy="675324"/>
          </a:xfrm>
        </p:spPr>
        <p:txBody>
          <a:bodyPr>
            <a:normAutofit/>
          </a:bodyPr>
          <a:lstStyle/>
          <a:p>
            <a:r>
              <a:rPr lang="en-US" sz="2400"/>
              <a:t>Research Approach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52EE150-E972-1848-AB1A-18D41E1C8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52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B7542-CB4E-1843-B2C6-8735011B5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/>
              <a:t>Research Approach (2)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7660DEE-61D2-0C4C-899E-2475B799E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34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0859C-9E30-1143-A2F8-FE726E8AE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3650"/>
            <a:ext cx="9355015" cy="675324"/>
          </a:xfrm>
        </p:spPr>
        <p:txBody>
          <a:bodyPr>
            <a:normAutofit/>
          </a:bodyPr>
          <a:lstStyle/>
          <a:p>
            <a:r>
              <a:rPr lang="en-US" sz="2400"/>
              <a:t>Outcomes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F23311A-F333-9F45-BA29-E98085075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151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99DA9-47A5-B646-9F2A-C1B608037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48770"/>
            <a:ext cx="9355015" cy="675324"/>
          </a:xfrm>
        </p:spPr>
        <p:txBody>
          <a:bodyPr>
            <a:normAutofit/>
          </a:bodyPr>
          <a:lstStyle/>
          <a:p>
            <a:r>
              <a:rPr lang="en-US" sz="2400"/>
              <a:t>Deliverables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B49591-D97B-E141-960B-332F9EC06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4948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118</Words>
  <Application>Microsoft Office PowerPoint</Application>
  <PresentationFormat>Widescreen</PresentationFormat>
  <Paragraphs>34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1_Office Theme</vt:lpstr>
      <vt:lpstr>WISER PI Presentation</vt:lpstr>
      <vt:lpstr>Agenda</vt:lpstr>
      <vt:lpstr>Industrial Relevance &amp; Need</vt:lpstr>
      <vt:lpstr>Project Goals</vt:lpstr>
      <vt:lpstr>Objectives</vt:lpstr>
      <vt:lpstr>Research Approach</vt:lpstr>
      <vt:lpstr>Research Approach (2)</vt:lpstr>
      <vt:lpstr>Outcomes</vt:lpstr>
      <vt:lpstr>Deliverables</vt:lpstr>
      <vt:lpstr>Research Impact</vt:lpstr>
      <vt:lpstr>Project Duration &amp; Budget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WISER – NSF Industry-University Cooperative Research Centers (IUCRC)</dc:title>
  <dc:creator>Al Annabi, Philip</dc:creator>
  <cp:lastModifiedBy>Sarah Fiaretti</cp:lastModifiedBy>
  <cp:revision>3</cp:revision>
  <dcterms:created xsi:type="dcterms:W3CDTF">2022-02-24T21:51:47Z</dcterms:created>
  <dcterms:modified xsi:type="dcterms:W3CDTF">2022-03-02T21:22:25Z</dcterms:modified>
</cp:coreProperties>
</file>